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60" r:id="rId5"/>
    <p:sldId id="261"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A2C7"/>
    <a:srgbClr val="FF0000"/>
    <a:srgbClr val="A71515"/>
    <a:srgbClr val="FFFFFF"/>
    <a:srgbClr val="69B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8" dt="2026-09-07T13:37:10.1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50"/>
  </p:normalViewPr>
  <p:slideViewPr>
    <p:cSldViewPr snapToGrid="0">
      <p:cViewPr varScale="1">
        <p:scale>
          <a:sx n="138" d="100"/>
          <a:sy n="138" d="100"/>
        </p:scale>
        <p:origin x="834"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3654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973630e546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973630e546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9939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91829" y="2023800"/>
            <a:ext cx="2787000" cy="2913939"/>
          </a:xfrm>
          <a:prstGeom prst="rect">
            <a:avLst/>
          </a:prstGeom>
          <a:noFill/>
          <a:ln w="38100" cap="flat" cmpd="sng">
            <a:solidFill>
              <a:schemeClr val="tx1"/>
            </a:solidFill>
            <a:prstDash val="solid"/>
            <a:round/>
            <a:headEnd type="none" w="sm" len="sm"/>
            <a:tailEnd type="none" w="sm" len="sm"/>
          </a:ln>
        </p:spPr>
        <p:txBody>
          <a:bodyPr spcFirstLastPara="1" wrap="square" lIns="91425" tIns="91425" rIns="91425" bIns="91425" anchor="t" anchorCtr="0">
            <a:noAutofit/>
          </a:bodyPr>
          <a:lstStyle/>
          <a:p>
            <a:pPr algn="ctr"/>
            <a:r>
              <a:rPr lang="en-US" b="1" dirty="0">
                <a:solidFill>
                  <a:srgbClr val="1F203C"/>
                </a:solidFill>
                <a:latin typeface="Calibri" panose="020F0502020204030204" pitchFamily="34" charset="0"/>
                <a:cs typeface="Calibri" panose="020F0502020204030204" pitchFamily="34" charset="0"/>
              </a:rPr>
              <a:t>English</a:t>
            </a:r>
          </a:p>
          <a:p>
            <a:pPr algn="ctr"/>
            <a:r>
              <a:rPr lang="en-US" dirty="0">
                <a:solidFill>
                  <a:srgbClr val="1F203C"/>
                </a:solidFill>
                <a:latin typeface="Calibri"/>
                <a:ea typeface="Calibri"/>
                <a:cs typeface="Calibri"/>
              </a:rPr>
              <a:t>Our stories used in English lessons   will focus on the topic 'All about me'.</a:t>
            </a:r>
          </a:p>
          <a:p>
            <a:pPr algn="ctr"/>
            <a:r>
              <a:rPr lang="en-US" dirty="0">
                <a:solidFill>
                  <a:srgbClr val="1F203C"/>
                </a:solidFill>
                <a:latin typeface="Calibri"/>
                <a:ea typeface="Calibri"/>
                <a:cs typeface="Calibri"/>
              </a:rPr>
              <a:t>Using these books, we will</a:t>
            </a:r>
            <a:endParaRPr lang="en-US" dirty="0">
              <a:latin typeface="Calibri"/>
              <a:cs typeface="Calibri"/>
            </a:endParaRPr>
          </a:p>
          <a:p>
            <a:pPr algn="ctr"/>
            <a:r>
              <a:rPr lang="en-US" dirty="0">
                <a:solidFill>
                  <a:srgbClr val="1F203C"/>
                </a:solidFill>
                <a:latin typeface="Calibri"/>
                <a:ea typeface="Calibri"/>
                <a:cs typeface="Calibri"/>
              </a:rPr>
              <a:t>explore feelings, emotions and how we are all unique. This gives us lots of play opportunities, using all the wonderful new vocabulary that we will learn through retelling our focus stories.</a:t>
            </a:r>
            <a:endParaRPr lang="en-US" dirty="0">
              <a:latin typeface="Calibri"/>
              <a:cs typeface="Calibri"/>
            </a:endParaRPr>
          </a:p>
          <a:p>
            <a:pPr algn="ctr"/>
            <a:endParaRPr lang="en-US" dirty="0">
              <a:solidFill>
                <a:srgbClr val="1F203C"/>
              </a:solidFill>
              <a:latin typeface="Calibri" panose="020F0502020204030204" pitchFamily="34" charset="0"/>
              <a:ea typeface="Manrope"/>
              <a:cs typeface="Calibri" panose="020F0502020204030204" pitchFamily="34" charset="0"/>
            </a:endParaRPr>
          </a:p>
          <a:p>
            <a:pPr algn="ctr"/>
            <a:endParaRPr lang="en-GB" sz="1200" dirty="0">
              <a:solidFill>
                <a:srgbClr val="1F203C"/>
              </a:solidFill>
              <a:latin typeface="Manrope"/>
              <a:ea typeface="Manrope"/>
              <a:cs typeface="Manrope"/>
            </a:endParaRPr>
          </a:p>
        </p:txBody>
      </p:sp>
      <p:sp>
        <p:nvSpPr>
          <p:cNvPr id="55" name="Google Shape;55;p13"/>
          <p:cNvSpPr txBox="1"/>
          <p:nvPr/>
        </p:nvSpPr>
        <p:spPr>
          <a:xfrm>
            <a:off x="3178500" y="2023799"/>
            <a:ext cx="2787000" cy="2906009"/>
          </a:xfrm>
          <a:prstGeom prst="rect">
            <a:avLst/>
          </a:prstGeom>
          <a:noFill/>
          <a:ln w="38100" cap="flat" cmpd="sng">
            <a:solidFill>
              <a:schemeClr val="tx1"/>
            </a:solidFill>
            <a:prstDash val="solid"/>
            <a:round/>
            <a:headEnd type="none" w="sm" len="sm"/>
            <a:tailEnd type="none" w="sm" len="sm"/>
          </a:ln>
        </p:spPr>
        <p:txBody>
          <a:bodyPr spcFirstLastPara="1" wrap="square" lIns="91425" tIns="91425" rIns="91425" bIns="91425" anchor="t" anchorCtr="0">
            <a:noAutofit/>
          </a:bodyPr>
          <a:lstStyle/>
          <a:p>
            <a:pPr algn="ctr"/>
            <a:r>
              <a:rPr lang="en-US" b="1" dirty="0" err="1">
                <a:solidFill>
                  <a:srgbClr val="1F203C"/>
                </a:solidFill>
                <a:latin typeface="Calibri" panose="020F0502020204030204" pitchFamily="34" charset="0"/>
                <a:ea typeface="Manrope"/>
                <a:cs typeface="Calibri" panose="020F0502020204030204" pitchFamily="34" charset="0"/>
                <a:sym typeface="Manrope"/>
              </a:rPr>
              <a:t>Maths</a:t>
            </a:r>
            <a:endParaRPr lang="en-US" b="1" dirty="0">
              <a:solidFill>
                <a:srgbClr val="1F203C"/>
              </a:solidFill>
              <a:latin typeface="Calibri" panose="020F0502020204030204" pitchFamily="34" charset="0"/>
              <a:ea typeface="Manrope"/>
              <a:cs typeface="Calibri" panose="020F0502020204030204" pitchFamily="34" charset="0"/>
              <a:sym typeface="Manrope"/>
            </a:endParaRPr>
          </a:p>
          <a:p>
            <a:pPr algn="ctr"/>
            <a:r>
              <a:rPr lang="en-GB" dirty="0">
                <a:solidFill>
                  <a:srgbClr val="1F203C"/>
                </a:solidFill>
                <a:latin typeface="Calibri" panose="020F0502020204030204" pitchFamily="34" charset="0"/>
                <a:ea typeface="Calibri"/>
                <a:cs typeface="Calibri" panose="020F0502020204030204" pitchFamily="34" charset="0"/>
              </a:rPr>
              <a:t>In maths, as part of our curriculum, we will be  </a:t>
            </a:r>
            <a:r>
              <a:rPr lang="en-GB" dirty="0">
                <a:latin typeface="Calibri" panose="020F0502020204030204" pitchFamily="34" charset="0"/>
                <a:ea typeface="Calibri"/>
                <a:cs typeface="Calibri" panose="020F0502020204030204" pitchFamily="34" charset="0"/>
              </a:rPr>
              <a:t>matching, sorting and comparing objects. We will also use songs and rhymes to support  simple counting forwards and backwards</a:t>
            </a:r>
            <a:r>
              <a:rPr lang="en-GB" dirty="0"/>
              <a:t>. </a:t>
            </a:r>
            <a:r>
              <a:rPr lang="en-GB" dirty="0">
                <a:latin typeface="Calibri" panose="020F0502020204030204" pitchFamily="34" charset="0"/>
                <a:ea typeface="Calibri"/>
                <a:cs typeface="Calibri" panose="020F0502020204030204" pitchFamily="34" charset="0"/>
              </a:rPr>
              <a:t>We will also begin to talk about everyday shapes and use mathematical language to discuss shapes in the environment (2D and some 3D). </a:t>
            </a:r>
            <a:endParaRPr lang="en-GB" dirty="0"/>
          </a:p>
          <a:p>
            <a:pPr algn="ctr"/>
            <a:endParaRPr lang="en-GB" i="0" u="none" strike="noStrike" dirty="0">
              <a:effectLst/>
              <a:latin typeface="Calibri" panose="020F0502020204030204" pitchFamily="34" charset="0"/>
              <a:cs typeface="Calibri" panose="020F0502020204030204" pitchFamily="34" charset="0"/>
            </a:endParaRPr>
          </a:p>
          <a:p>
            <a:pPr algn="ctr"/>
            <a:endParaRPr lang="en-US" dirty="0">
              <a:solidFill>
                <a:srgbClr val="1F203C"/>
              </a:solidFill>
              <a:latin typeface="Calibri" panose="020F0502020204030204" pitchFamily="34" charset="0"/>
              <a:cs typeface="Calibri" panose="020F0502020204030204" pitchFamily="34" charset="0"/>
              <a:sym typeface="Manrope"/>
            </a:endParaRPr>
          </a:p>
        </p:txBody>
      </p:sp>
      <p:sp>
        <p:nvSpPr>
          <p:cNvPr id="56" name="Google Shape;56;p13"/>
          <p:cNvSpPr txBox="1"/>
          <p:nvPr/>
        </p:nvSpPr>
        <p:spPr>
          <a:xfrm>
            <a:off x="6173575" y="2023800"/>
            <a:ext cx="2787000" cy="2838300"/>
          </a:xfrm>
          <a:prstGeom prst="rect">
            <a:avLst/>
          </a:prstGeom>
          <a:noFill/>
          <a:ln w="38100" cap="flat" cmpd="sng">
            <a:solidFill>
              <a:schemeClr val="tx1"/>
            </a:solidFill>
            <a:prstDash val="solid"/>
            <a:round/>
            <a:headEnd type="none" w="sm" len="sm"/>
            <a:tailEnd type="none" w="sm" len="sm"/>
          </a:ln>
        </p:spPr>
        <p:txBody>
          <a:bodyPr spcFirstLastPara="1" wrap="square" lIns="91425" tIns="91425" rIns="91425" bIns="91425" anchor="t" anchorCtr="0">
            <a:noAutofit/>
          </a:bodyPr>
          <a:lstStyle/>
          <a:p>
            <a:pPr algn="ctr"/>
            <a:r>
              <a:rPr lang="en-GB" b="1" dirty="0">
                <a:latin typeface="Calibri" panose="020F0502020204030204" pitchFamily="34" charset="0"/>
                <a:cs typeface="Calibri" panose="020F0502020204030204" pitchFamily="34" charset="0"/>
              </a:rPr>
              <a:t>Phonics</a:t>
            </a:r>
          </a:p>
          <a:p>
            <a:pPr algn="ctr"/>
            <a:r>
              <a:rPr lang="en-GB" dirty="0">
                <a:latin typeface="Calibri"/>
                <a:ea typeface="Calibri"/>
                <a:cs typeface="Calibri"/>
              </a:rPr>
              <a:t>We will be using the read write </a:t>
            </a:r>
            <a:r>
              <a:rPr lang="en-GB" dirty="0" err="1">
                <a:latin typeface="Calibri"/>
                <a:ea typeface="Calibri"/>
                <a:cs typeface="Calibri"/>
              </a:rPr>
              <a:t>inc</a:t>
            </a:r>
            <a:r>
              <a:rPr lang="en-GB" dirty="0">
                <a:latin typeface="Calibri"/>
                <a:ea typeface="Calibri"/>
                <a:cs typeface="Calibri"/>
              </a:rPr>
              <a:t> scheme to begin to explore new set 1 sounds. During these </a:t>
            </a:r>
            <a:endParaRPr lang="en-GB" dirty="0">
              <a:latin typeface="Calibri"/>
              <a:cs typeface="Calibri"/>
            </a:endParaRPr>
          </a:p>
          <a:p>
            <a:pPr algn="ctr"/>
            <a:r>
              <a:rPr lang="en-GB" dirty="0">
                <a:latin typeface="Calibri"/>
                <a:ea typeface="Calibri"/>
                <a:cs typeface="Calibri"/>
              </a:rPr>
              <a:t> lessons we also begin to learn to segment, blend and read CVC words. </a:t>
            </a:r>
            <a:endParaRPr lang="en-GB" dirty="0">
              <a:latin typeface="Calibri"/>
              <a:cs typeface="Calibri"/>
            </a:endParaRPr>
          </a:p>
          <a:p>
            <a:pPr algn="ctr"/>
            <a:r>
              <a:rPr lang="en-GB" dirty="0">
                <a:latin typeface="Calibri"/>
                <a:ea typeface="Calibri"/>
                <a:cs typeface="Calibri"/>
              </a:rPr>
              <a:t>This term we will also begin to read sound blending books and start to use handwriting phrases to write letters.</a:t>
            </a:r>
            <a:endParaRPr lang="en-GB" dirty="0">
              <a:latin typeface="Calibri"/>
              <a:cs typeface="Calibri"/>
            </a:endParaRPr>
          </a:p>
          <a:p>
            <a:pPr algn="ctr"/>
            <a:endParaRPr lang="en-GB" dirty="0">
              <a:latin typeface="Calibri" panose="020F0502020204030204" pitchFamily="34" charset="0"/>
              <a:cs typeface="Calibri" panose="020F0502020204030204" pitchFamily="34" charset="0"/>
            </a:endParaRPr>
          </a:p>
          <a:p>
            <a:endParaRPr sz="500" dirty="0">
              <a:latin typeface="Georgia"/>
              <a:ea typeface="Georgia"/>
              <a:cs typeface="Georgia"/>
              <a:sym typeface="Georgia"/>
            </a:endParaRPr>
          </a:p>
        </p:txBody>
      </p:sp>
      <p:sp>
        <p:nvSpPr>
          <p:cNvPr id="57" name="Google Shape;57;p13"/>
          <p:cNvSpPr txBox="1"/>
          <p:nvPr/>
        </p:nvSpPr>
        <p:spPr>
          <a:xfrm>
            <a:off x="202750" y="1424063"/>
            <a:ext cx="2787000" cy="4302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1600" b="1" dirty="0">
                <a:solidFill>
                  <a:srgbClr val="1F203C"/>
                </a:solidFill>
                <a:latin typeface="Manrope"/>
                <a:ea typeface="Manrope"/>
                <a:cs typeface="Manrope"/>
                <a:sym typeface="Manrope"/>
              </a:rPr>
              <a:t>EYFS</a:t>
            </a:r>
            <a:endParaRPr sz="1600" b="1" dirty="0">
              <a:solidFill>
                <a:srgbClr val="1F203C"/>
              </a:solidFill>
              <a:latin typeface="Manrope"/>
              <a:ea typeface="Manrope"/>
              <a:cs typeface="Manrope"/>
              <a:sym typeface="Manrope"/>
            </a:endParaRPr>
          </a:p>
        </p:txBody>
      </p:sp>
      <p:sp>
        <p:nvSpPr>
          <p:cNvPr id="59" name="Google Shape;59;p13"/>
          <p:cNvSpPr txBox="1"/>
          <p:nvPr/>
        </p:nvSpPr>
        <p:spPr>
          <a:xfrm>
            <a:off x="3178500" y="350425"/>
            <a:ext cx="4281000" cy="15039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dirty="0">
                <a:solidFill>
                  <a:srgbClr val="1F203C"/>
                </a:solidFill>
              </a:rPr>
              <a:t>Welcome back! It has been lovely to welcome everyone back safely after the Summer holidays and to hear lots of exciting news!</a:t>
            </a:r>
            <a:endParaRPr lang="en-US" dirty="0"/>
          </a:p>
          <a:p>
            <a:pPr algn="ctr"/>
            <a:r>
              <a:rPr lang="en-GB" dirty="0"/>
              <a:t>In this first term, we will be getting to know all the children in reception to ensure that our learning ties into their needs and interests.</a:t>
            </a:r>
          </a:p>
        </p:txBody>
      </p:sp>
      <p:sp>
        <p:nvSpPr>
          <p:cNvPr id="2" name="Rectangle 1"/>
          <p:cNvSpPr/>
          <p:nvPr/>
        </p:nvSpPr>
        <p:spPr>
          <a:xfrm>
            <a:off x="-709075" y="350425"/>
            <a:ext cx="4572000" cy="738664"/>
          </a:xfrm>
          <a:prstGeom prst="rect">
            <a:avLst/>
          </a:prstGeom>
          <a:ln>
            <a:noFill/>
          </a:ln>
        </p:spPr>
        <p:txBody>
          <a:bodyPr>
            <a:spAutoFit/>
          </a:bodyPr>
          <a:lstStyle/>
          <a:p>
            <a:pPr algn="ctr"/>
            <a:r>
              <a:rPr lang="en-US" sz="2800" b="1" dirty="0" err="1">
                <a:latin typeface="Lato"/>
              </a:rPr>
              <a:t>Haxey</a:t>
            </a:r>
            <a:endParaRPr lang="en-US" sz="2800" b="1" dirty="0">
              <a:latin typeface="Lato"/>
            </a:endParaRPr>
          </a:p>
          <a:p>
            <a:pPr algn="ctr"/>
            <a:r>
              <a:rPr lang="en-US" b="1" dirty="0">
                <a:latin typeface="Lato"/>
              </a:rPr>
              <a:t>Church of England Primary Academy</a:t>
            </a:r>
          </a:p>
        </p:txBody>
      </p:sp>
      <p:pic>
        <p:nvPicPr>
          <p:cNvPr id="8" name="Picture 7" descr="A logo with red people&#10;&#10;Description automatically generated">
            <a:extLst>
              <a:ext uri="{FF2B5EF4-FFF2-40B4-BE49-F238E27FC236}">
                <a16:creationId xmlns:a16="http://schemas.microsoft.com/office/drawing/2014/main" id="{1142CE59-B44E-DA93-6463-38C1FCB73CFA}"/>
              </a:ext>
            </a:extLst>
          </p:cNvPr>
          <p:cNvPicPr>
            <a:picLocks noChangeAspect="1"/>
          </p:cNvPicPr>
          <p:nvPr/>
        </p:nvPicPr>
        <p:blipFill>
          <a:blip r:embed="rId3"/>
          <a:stretch>
            <a:fillRect/>
          </a:stretch>
        </p:blipFill>
        <p:spPr>
          <a:xfrm>
            <a:off x="7567075" y="258431"/>
            <a:ext cx="1284199" cy="1524315"/>
          </a:xfrm>
          <a:prstGeom prst="rect">
            <a:avLst/>
          </a:prstGeom>
        </p:spPr>
      </p:pic>
    </p:spTree>
    <p:extLst>
      <p:ext uri="{BB962C8B-B14F-4D97-AF65-F5344CB8AC3E}">
        <p14:creationId xmlns:p14="http://schemas.microsoft.com/office/powerpoint/2010/main" val="2609212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p:nvPr/>
        </p:nvSpPr>
        <p:spPr>
          <a:xfrm>
            <a:off x="3769053" y="18961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1200" b="1" dirty="0">
                <a:solidFill>
                  <a:srgbClr val="1F203C"/>
                </a:solidFill>
                <a:latin typeface="Calibri" panose="020F0502020204030204" pitchFamily="34" charset="0"/>
                <a:ea typeface="Manrope"/>
                <a:cs typeface="Calibri" panose="020F0502020204030204" pitchFamily="34" charset="0"/>
              </a:rPr>
              <a:t>RE</a:t>
            </a:r>
          </a:p>
          <a:p>
            <a:pPr algn="ctr"/>
            <a:r>
              <a:rPr lang="en-GB" sz="1100" dirty="0">
                <a:solidFill>
                  <a:srgbClr val="1F203C"/>
                </a:solidFill>
                <a:latin typeface="Calibri"/>
                <a:ea typeface="Calibri"/>
                <a:cs typeface="Calibri"/>
              </a:rPr>
              <a:t>This term we will be looking at the Christian faith and learning about the Bible. We will also listen to stories from the Bible.</a:t>
            </a:r>
            <a:endParaRPr lang="en-GB" dirty="0"/>
          </a:p>
          <a:p>
            <a:pPr algn="ctr"/>
            <a:r>
              <a:rPr lang="en-GB" sz="1100" dirty="0">
                <a:solidFill>
                  <a:srgbClr val="1F203C"/>
                </a:solidFill>
                <a:latin typeface="Calibri"/>
                <a:ea typeface="Calibri"/>
                <a:cs typeface="Calibri"/>
              </a:rPr>
              <a:t>We will have a strong focus on the harvest festival this term and learn songs to link with this.</a:t>
            </a:r>
            <a:endParaRPr lang="en-GB" dirty="0"/>
          </a:p>
          <a:p>
            <a:pPr algn="ctr"/>
            <a:endParaRPr lang="en-GB" sz="1200" b="1" dirty="0">
              <a:solidFill>
                <a:srgbClr val="1F203C"/>
              </a:solidFill>
              <a:latin typeface="Calibri"/>
              <a:cs typeface="Calibri"/>
            </a:endParaRPr>
          </a:p>
          <a:p>
            <a:pPr algn="ctr"/>
            <a:endParaRPr lang="en-US" sz="1050" dirty="0"/>
          </a:p>
        </p:txBody>
      </p:sp>
      <p:sp>
        <p:nvSpPr>
          <p:cNvPr id="66" name="Google Shape;66;p14"/>
          <p:cNvSpPr txBox="1"/>
          <p:nvPr/>
        </p:nvSpPr>
        <p:spPr>
          <a:xfrm>
            <a:off x="1992314" y="18961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sz="1200" b="1" dirty="0">
                <a:latin typeface="Calibri" panose="020F0502020204030204" pitchFamily="34" charset="0"/>
                <a:ea typeface="Calibri" panose="020F0502020204030204" pitchFamily="34" charset="0"/>
                <a:cs typeface="Calibri" panose="020F0502020204030204" pitchFamily="34" charset="0"/>
              </a:rPr>
              <a:t>Understanding the world </a:t>
            </a:r>
          </a:p>
          <a:p>
            <a:pPr algn="ctr"/>
            <a:r>
              <a:rPr lang="en-GB" sz="1100" dirty="0">
                <a:latin typeface="Calibri"/>
                <a:ea typeface="Calibri"/>
                <a:cs typeface="Calibri"/>
              </a:rPr>
              <a:t>Using our family photos, we will talk about the lives of people around us and their roles in society. We will also use books to look and discuss similarities and differences between the past and now.</a:t>
            </a:r>
            <a:endParaRPr lang="en-GB" dirty="0">
              <a:ea typeface="Calibri"/>
              <a:cs typeface="Calibri"/>
            </a:endParaRPr>
          </a:p>
          <a:p>
            <a:endParaRPr lang="en-GB" sz="1050" dirty="0">
              <a:latin typeface="+mj-lt"/>
              <a:ea typeface="Calibri" panose="020F0502020204030204" pitchFamily="34" charset="0"/>
              <a:cs typeface="Calibri" panose="020F0502020204030204" pitchFamily="34" charset="0"/>
            </a:endParaRPr>
          </a:p>
          <a:p>
            <a:endParaRPr lang="en-US" sz="1000" dirty="0">
              <a:latin typeface="+mj-lt"/>
              <a:ea typeface="Manrope"/>
            </a:endParaRPr>
          </a:p>
        </p:txBody>
      </p:sp>
      <p:sp>
        <p:nvSpPr>
          <p:cNvPr id="67" name="Google Shape;67;p14"/>
          <p:cNvSpPr txBox="1"/>
          <p:nvPr/>
        </p:nvSpPr>
        <p:spPr>
          <a:xfrm>
            <a:off x="215575" y="18961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US" sz="1200" b="1" dirty="0">
                <a:solidFill>
                  <a:srgbClr val="1F203C"/>
                </a:solidFill>
                <a:latin typeface="Calibri"/>
                <a:ea typeface="Manrope"/>
                <a:cs typeface="Calibri"/>
                <a:sym typeface="Manrope"/>
              </a:rPr>
              <a:t>Communication and language</a:t>
            </a:r>
            <a:endParaRPr lang="en-US" dirty="0">
              <a:latin typeface="Calibri"/>
              <a:cs typeface="Calibri"/>
              <a:sym typeface="Manrope"/>
            </a:endParaRPr>
          </a:p>
          <a:p>
            <a:pPr algn="ctr"/>
            <a:r>
              <a:rPr lang="en-US" sz="1050" dirty="0">
                <a:solidFill>
                  <a:srgbClr val="1F203C"/>
                </a:solidFill>
                <a:latin typeface="Calibri"/>
                <a:ea typeface="Calibri"/>
                <a:cs typeface="Calibri"/>
              </a:rPr>
              <a:t>Our focus on </a:t>
            </a:r>
            <a:r>
              <a:rPr lang="en-US" sz="1050" dirty="0">
                <a:latin typeface="Calibri"/>
                <a:ea typeface="Calibri"/>
                <a:cs typeface="Calibri"/>
              </a:rPr>
              <a:t>families and our world</a:t>
            </a:r>
            <a:r>
              <a:rPr lang="en-US" sz="1050" dirty="0">
                <a:solidFill>
                  <a:srgbClr val="1F203C"/>
                </a:solidFill>
                <a:latin typeface="Calibri"/>
                <a:ea typeface="Calibri"/>
                <a:cs typeface="Calibri"/>
              </a:rPr>
              <a:t> this term gives us lots of role play and circle time opportunities, using all the wonderful new vocabulary that we will learn through</a:t>
            </a:r>
            <a:r>
              <a:rPr lang="en-US" sz="1050" dirty="0">
                <a:latin typeface="Calibri"/>
                <a:ea typeface="Calibri"/>
                <a:cs typeface="Calibri"/>
              </a:rPr>
              <a:t> exploring what we look like and the idea that everyone is unique, special and different.</a:t>
            </a:r>
            <a:r>
              <a:rPr lang="en-US" sz="1100" dirty="0">
                <a:solidFill>
                  <a:srgbClr val="1F203C"/>
                </a:solidFill>
                <a:latin typeface="Calibri"/>
                <a:ea typeface="Calibri"/>
                <a:cs typeface="Calibri"/>
              </a:rPr>
              <a:t>  </a:t>
            </a:r>
            <a:endParaRPr lang="en-US" dirty="0"/>
          </a:p>
          <a:p>
            <a:pPr algn="ctr"/>
            <a:endParaRPr lang="en-US" dirty="0"/>
          </a:p>
          <a:p>
            <a:endParaRPr lang="en-GB" sz="1050" dirty="0">
              <a:latin typeface="Calibri" panose="020F0502020204030204" pitchFamily="34" charset="0"/>
              <a:cs typeface="Calibri" panose="020F0502020204030204" pitchFamily="34" charset="0"/>
            </a:endParaRPr>
          </a:p>
          <a:p>
            <a:endParaRPr lang="en-GB" sz="1050" dirty="0"/>
          </a:p>
          <a:p>
            <a:pPr algn="ctr"/>
            <a:endParaRPr lang="en-US" sz="1000" dirty="0">
              <a:solidFill>
                <a:srgbClr val="1F203C"/>
              </a:solidFill>
              <a:ea typeface="Manrope"/>
              <a:sym typeface="Manrope"/>
            </a:endParaRPr>
          </a:p>
          <a:p>
            <a:pPr algn="ctr"/>
            <a:endParaRPr lang="en-US" sz="1050" dirty="0">
              <a:solidFill>
                <a:srgbClr val="1F203C"/>
              </a:solidFill>
              <a:ea typeface="Manrope"/>
              <a:sym typeface="Manrope"/>
            </a:endParaRPr>
          </a:p>
          <a:p>
            <a:pPr algn="ctr"/>
            <a:endParaRPr lang="en-US" sz="1050" dirty="0">
              <a:solidFill>
                <a:srgbClr val="1F203C"/>
              </a:solidFill>
              <a:sym typeface="Manrope"/>
            </a:endParaRPr>
          </a:p>
          <a:p>
            <a:pPr algn="ctr"/>
            <a:endParaRPr sz="1050" dirty="0"/>
          </a:p>
        </p:txBody>
      </p:sp>
      <p:sp>
        <p:nvSpPr>
          <p:cNvPr id="68" name="Google Shape;68;p14"/>
          <p:cNvSpPr txBox="1"/>
          <p:nvPr/>
        </p:nvSpPr>
        <p:spPr>
          <a:xfrm>
            <a:off x="5545792" y="18961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US" sz="1200" b="1" dirty="0">
                <a:solidFill>
                  <a:srgbClr val="1F203C"/>
                </a:solidFill>
                <a:latin typeface="Calibri" panose="020F0502020204030204" pitchFamily="34" charset="0"/>
                <a:ea typeface="Manrope"/>
                <a:cs typeface="Calibri" panose="020F0502020204030204" pitchFamily="34" charset="0"/>
                <a:sym typeface="Manrope"/>
              </a:rPr>
              <a:t>Word Reading</a:t>
            </a:r>
          </a:p>
          <a:p>
            <a:pPr algn="ctr"/>
            <a:r>
              <a:rPr lang="en-US" sz="1100" dirty="0">
                <a:solidFill>
                  <a:srgbClr val="1F203C"/>
                </a:solidFill>
                <a:latin typeface="Calibri"/>
                <a:ea typeface="Calibri"/>
                <a:cs typeface="Calibri"/>
              </a:rPr>
              <a:t>We will be using read write </a:t>
            </a:r>
            <a:r>
              <a:rPr lang="en-US" sz="1100" dirty="0" err="1">
                <a:solidFill>
                  <a:srgbClr val="1F203C"/>
                </a:solidFill>
                <a:latin typeface="Calibri"/>
                <a:ea typeface="Calibri"/>
                <a:cs typeface="Calibri"/>
              </a:rPr>
              <a:t>inc</a:t>
            </a:r>
            <a:r>
              <a:rPr lang="en-US" sz="1100" dirty="0">
                <a:solidFill>
                  <a:srgbClr val="1F203C"/>
                </a:solidFill>
                <a:latin typeface="Calibri"/>
                <a:ea typeface="Calibri"/>
                <a:cs typeface="Calibri"/>
              </a:rPr>
              <a:t> lessons to segment, blend and read CVC words. We will also look at poetry and learning this by heart via actions and repetition.</a:t>
            </a:r>
            <a:endParaRPr lang="en-US" dirty="0">
              <a:ea typeface="Calibri"/>
            </a:endParaRPr>
          </a:p>
          <a:p>
            <a:pPr algn="ctr"/>
            <a:endParaRPr lang="en-US" sz="1200" b="1" dirty="0">
              <a:solidFill>
                <a:srgbClr val="1F203C"/>
              </a:solidFill>
              <a:latin typeface="Manrope"/>
              <a:ea typeface="Calibri" panose="020F0502020204030204" pitchFamily="34" charset="0"/>
              <a:cs typeface="Calibri"/>
            </a:endParaRPr>
          </a:p>
          <a:p>
            <a:endParaRPr lang="en-GB" sz="1000" dirty="0">
              <a:latin typeface="+mj-lt"/>
              <a:ea typeface="Calibri" panose="020F0502020204030204" pitchFamily="34" charset="0"/>
              <a:cs typeface="Times New Roman" panose="02020603050405020304" pitchFamily="18" charset="0"/>
            </a:endParaRPr>
          </a:p>
          <a:p>
            <a:pPr algn="ctr"/>
            <a:endParaRPr lang="en-GB" sz="1000" dirty="0">
              <a:latin typeface="+mj-lt"/>
              <a:ea typeface="Calibri" panose="020F0502020204030204" pitchFamily="34" charset="0"/>
              <a:cs typeface="Times New Roman" panose="02020603050405020304" pitchFamily="18" charset="0"/>
            </a:endParaRPr>
          </a:p>
        </p:txBody>
      </p:sp>
      <p:sp>
        <p:nvSpPr>
          <p:cNvPr id="69" name="Google Shape;69;p14"/>
          <p:cNvSpPr txBox="1"/>
          <p:nvPr/>
        </p:nvSpPr>
        <p:spPr>
          <a:xfrm>
            <a:off x="7322531" y="18961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sz="1200" b="1" dirty="0">
                <a:solidFill>
                  <a:srgbClr val="1F203C"/>
                </a:solidFill>
                <a:latin typeface="Calibri"/>
                <a:cs typeface="Calibri"/>
                <a:sym typeface="Manrope"/>
              </a:rPr>
              <a:t>Expressive Arts</a:t>
            </a:r>
          </a:p>
          <a:p>
            <a:pPr algn="ctr"/>
            <a:r>
              <a:rPr lang="en-GB" sz="1100" dirty="0">
                <a:solidFill>
                  <a:srgbClr val="1F203C"/>
                </a:solidFill>
                <a:latin typeface="Calibri"/>
                <a:ea typeface="Calibri"/>
                <a:cs typeface="Calibri"/>
              </a:rPr>
              <a:t>During this term we will be exploring </a:t>
            </a:r>
            <a:r>
              <a:rPr lang="en-GB" sz="1100" dirty="0">
                <a:latin typeface="Calibri"/>
                <a:ea typeface="Calibri"/>
                <a:cs typeface="Calibri"/>
              </a:rPr>
              <a:t>Self- portraits, natural resources faces, outdoor wild art and colour mixing. In music we will sing songs and experiment with different instruments.</a:t>
            </a:r>
            <a:endParaRPr lang="en-GB" dirty="0"/>
          </a:p>
          <a:p>
            <a:endParaRPr lang="en-GB" sz="1050" dirty="0">
              <a:latin typeface="Calibri"/>
              <a:cs typeface="Calibri"/>
            </a:endParaRPr>
          </a:p>
        </p:txBody>
      </p:sp>
      <p:sp>
        <p:nvSpPr>
          <p:cNvPr id="70" name="Google Shape;70;p14"/>
          <p:cNvSpPr txBox="1"/>
          <p:nvPr/>
        </p:nvSpPr>
        <p:spPr>
          <a:xfrm>
            <a:off x="3769053" y="264179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sz="1200" b="1" dirty="0">
                <a:solidFill>
                  <a:srgbClr val="1F203C"/>
                </a:solidFill>
                <a:latin typeface="Calibri" panose="020F0502020204030204" pitchFamily="34" charset="0"/>
                <a:cs typeface="Calibri" panose="020F0502020204030204" pitchFamily="34" charset="0"/>
              </a:rPr>
              <a:t>Music</a:t>
            </a:r>
          </a:p>
          <a:p>
            <a:pPr algn="ctr"/>
            <a:r>
              <a:rPr lang="en-GB" sz="1100" dirty="0">
                <a:solidFill>
                  <a:srgbClr val="1F203C"/>
                </a:solidFill>
                <a:latin typeface="Calibri"/>
                <a:ea typeface="Calibri"/>
                <a:cs typeface="Calibri"/>
              </a:rPr>
              <a:t>This term we will perform songs, rhymes and poems about farming, linking to the harvest festival.</a:t>
            </a:r>
            <a:endParaRPr lang="en-GB" dirty="0">
              <a:latin typeface="Calibri"/>
              <a:cs typeface="Calibri"/>
            </a:endParaRPr>
          </a:p>
          <a:p>
            <a:pPr algn="ctr"/>
            <a:endParaRPr lang="en-GB" sz="1200" b="1" i="0" u="none" strike="noStrike" dirty="0">
              <a:solidFill>
                <a:srgbClr val="1F203C"/>
              </a:solidFill>
              <a:effectLst/>
              <a:latin typeface="Calibri" panose="020F0502020204030204" pitchFamily="34" charset="0"/>
              <a:cs typeface="Calibri" panose="020F0502020204030204" pitchFamily="34" charset="0"/>
            </a:endParaRPr>
          </a:p>
          <a:p>
            <a:endParaRPr lang="en-GB" sz="1000" dirty="0">
              <a:latin typeface="Calibri" panose="020F0502020204030204" pitchFamily="34" charset="0"/>
              <a:cs typeface="Calibri" panose="020F0502020204030204" pitchFamily="34" charset="0"/>
            </a:endParaRPr>
          </a:p>
          <a:p>
            <a:pPr algn="ctr"/>
            <a:endParaRPr lang="en-GB" sz="1050" b="1" dirty="0">
              <a:solidFill>
                <a:srgbClr val="1F203C"/>
              </a:solidFill>
              <a:latin typeface="Calibri" panose="020F0502020204030204" pitchFamily="34" charset="0"/>
              <a:cs typeface="Calibri" panose="020F0502020204030204" pitchFamily="34" charset="0"/>
            </a:endParaRPr>
          </a:p>
        </p:txBody>
      </p:sp>
      <p:sp>
        <p:nvSpPr>
          <p:cNvPr id="71" name="Google Shape;71;p14"/>
          <p:cNvSpPr txBox="1"/>
          <p:nvPr/>
        </p:nvSpPr>
        <p:spPr>
          <a:xfrm>
            <a:off x="1992308" y="264179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sz="1200" b="1" dirty="0">
                <a:solidFill>
                  <a:srgbClr val="1F203C"/>
                </a:solidFill>
                <a:latin typeface="Calibri" panose="020F0502020204030204" pitchFamily="34" charset="0"/>
                <a:cs typeface="Calibri" panose="020F0502020204030204" pitchFamily="34" charset="0"/>
                <a:sym typeface="Manrope"/>
              </a:rPr>
              <a:t>People, Culture and Communities</a:t>
            </a:r>
          </a:p>
          <a:p>
            <a:pPr algn="ctr"/>
            <a:r>
              <a:rPr lang="en-GB" sz="1100" dirty="0">
                <a:solidFill>
                  <a:srgbClr val="1F203C"/>
                </a:solidFill>
                <a:latin typeface="Calibri"/>
                <a:ea typeface="Calibri"/>
                <a:cs typeface="Calibri"/>
              </a:rPr>
              <a:t>We will be talking about where we live and our family. We will also visit the church during harvest to find out information about our church in the community and meet the vicar.</a:t>
            </a:r>
            <a:endParaRPr lang="en-GB" dirty="0"/>
          </a:p>
          <a:p>
            <a:pPr algn="ctr"/>
            <a:endParaRPr lang="en-GB" sz="1200" b="1" dirty="0">
              <a:solidFill>
                <a:srgbClr val="1F203C"/>
              </a:solidFill>
              <a:latin typeface="Calibri"/>
              <a:cs typeface="Calibri"/>
            </a:endParaRPr>
          </a:p>
          <a:p>
            <a:pPr algn="ctr"/>
            <a:endParaRPr lang="en-GB" sz="1200" b="1" dirty="0">
              <a:solidFill>
                <a:srgbClr val="1F203C"/>
              </a:solidFill>
              <a:latin typeface="Calibri"/>
              <a:cs typeface="Calibri"/>
            </a:endParaRPr>
          </a:p>
          <a:p>
            <a:endParaRPr lang="en-GB" sz="1050" dirty="0">
              <a:solidFill>
                <a:srgbClr val="1F203C"/>
              </a:solidFill>
              <a:latin typeface="Calibri"/>
            </a:endParaRPr>
          </a:p>
        </p:txBody>
      </p:sp>
      <p:sp>
        <p:nvSpPr>
          <p:cNvPr id="72" name="Google Shape;72;p14"/>
          <p:cNvSpPr txBox="1"/>
          <p:nvPr/>
        </p:nvSpPr>
        <p:spPr>
          <a:xfrm>
            <a:off x="215575" y="264179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US" sz="1200" b="1" dirty="0">
                <a:solidFill>
                  <a:srgbClr val="1F203C"/>
                </a:solidFill>
                <a:latin typeface="Calibri" panose="020F0502020204030204" pitchFamily="34" charset="0"/>
                <a:ea typeface="Manrope"/>
                <a:cs typeface="Calibri" panose="020F0502020204030204" pitchFamily="34" charset="0"/>
                <a:sym typeface="Manrope"/>
              </a:rPr>
              <a:t>Past and Present</a:t>
            </a:r>
          </a:p>
          <a:p>
            <a:pPr algn="ctr"/>
            <a:r>
              <a:rPr lang="en-US" sz="1000" dirty="0">
                <a:solidFill>
                  <a:srgbClr val="1F203C"/>
                </a:solidFill>
              </a:rPr>
              <a:t>We will look at and </a:t>
            </a:r>
            <a:endParaRPr lang="en-US" dirty="0"/>
          </a:p>
          <a:p>
            <a:pPr algn="ctr"/>
            <a:r>
              <a:rPr lang="en-US" sz="1100" dirty="0">
                <a:solidFill>
                  <a:srgbClr val="1F203C"/>
                </a:solidFill>
                <a:latin typeface="Calibri"/>
                <a:ea typeface="Calibri"/>
                <a:cs typeface="Calibri"/>
              </a:rPr>
              <a:t>comment on images of familiar situations in the past and then compare to how we record events now. </a:t>
            </a:r>
            <a:endParaRPr lang="en-US" dirty="0"/>
          </a:p>
          <a:p>
            <a:pPr algn="ctr"/>
            <a:endParaRPr lang="en-US" sz="1200" b="1" dirty="0">
              <a:solidFill>
                <a:srgbClr val="1F203C"/>
              </a:solidFill>
              <a:latin typeface="Calibri"/>
              <a:cs typeface="Calibri"/>
            </a:endParaRPr>
          </a:p>
          <a:p>
            <a:r>
              <a:rPr lang="en-GB" sz="1000" dirty="0"/>
              <a:t> </a:t>
            </a:r>
            <a:endParaRPr lang="en-GB" sz="1000" dirty="0">
              <a:ea typeface="Manrope"/>
            </a:endParaRPr>
          </a:p>
        </p:txBody>
      </p:sp>
      <p:sp>
        <p:nvSpPr>
          <p:cNvPr id="73" name="Google Shape;73;p14"/>
          <p:cNvSpPr txBox="1"/>
          <p:nvPr/>
        </p:nvSpPr>
        <p:spPr>
          <a:xfrm>
            <a:off x="5545792" y="264179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a:spcBef>
                <a:spcPts val="0"/>
              </a:spcBef>
              <a:spcAft>
                <a:spcPts val="0"/>
              </a:spcAft>
              <a:buNone/>
            </a:pPr>
            <a:r>
              <a:rPr lang="en-US" sz="1200" b="1" dirty="0">
                <a:solidFill>
                  <a:srgbClr val="1F203C"/>
                </a:solidFill>
                <a:latin typeface="Calibri" panose="020F0502020204030204" pitchFamily="34" charset="0"/>
                <a:ea typeface="Manrope"/>
                <a:cs typeface="Calibri" panose="020F0502020204030204" pitchFamily="34" charset="0"/>
                <a:sym typeface="Manrope"/>
              </a:rPr>
              <a:t>Writing</a:t>
            </a:r>
          </a:p>
          <a:p>
            <a:pPr algn="ctr"/>
            <a:r>
              <a:rPr lang="en-US" sz="1100" dirty="0">
                <a:solidFill>
                  <a:srgbClr val="1F203C"/>
                </a:solidFill>
                <a:latin typeface="Calibri"/>
                <a:ea typeface="Calibri"/>
                <a:cs typeface="Calibri"/>
              </a:rPr>
              <a:t>We will start to complete daily independent handwriting during morning jobs.</a:t>
            </a:r>
            <a:endParaRPr lang="en-US" dirty="0">
              <a:latin typeface="Calibri"/>
              <a:cs typeface="Calibri"/>
            </a:endParaRPr>
          </a:p>
          <a:p>
            <a:pPr algn="ctr"/>
            <a:r>
              <a:rPr lang="en-US" sz="1100" dirty="0">
                <a:solidFill>
                  <a:srgbClr val="1F203C"/>
                </a:solidFill>
                <a:latin typeface="Calibri"/>
                <a:ea typeface="Calibri"/>
                <a:cs typeface="Calibri"/>
              </a:rPr>
              <a:t>We will have a strong focus on name writing. As part of phonics sessions, the focus will be on building and writing CVC words.</a:t>
            </a:r>
            <a:endParaRPr lang="en-US" dirty="0">
              <a:latin typeface="Calibri"/>
              <a:cs typeface="Calibri"/>
            </a:endParaRPr>
          </a:p>
          <a:p>
            <a:pPr algn="ctr"/>
            <a:endParaRPr lang="en-US" sz="1200" b="1" i="0" u="none" strike="noStrike" dirty="0">
              <a:solidFill>
                <a:srgbClr val="1F203C"/>
              </a:solidFill>
              <a:effectLst/>
              <a:latin typeface="Calibri" panose="020F0502020204030204" pitchFamily="34" charset="0"/>
              <a:cs typeface="Calibri" panose="020F0502020204030204" pitchFamily="34" charset="0"/>
            </a:endParaRPr>
          </a:p>
          <a:p>
            <a:pPr rtl="0" fontAlgn="base"/>
            <a:endParaRPr lang="en-GB" sz="1050" i="0" u="none" strike="noStrike" dirty="0">
              <a:effectLst/>
              <a:latin typeface="Calibri" panose="020F0502020204030204" pitchFamily="34" charset="0"/>
              <a:cs typeface="Calibri" panose="020F0502020204030204" pitchFamily="34" charset="0"/>
            </a:endParaRPr>
          </a:p>
          <a:p>
            <a:pPr marL="0" lvl="0" indent="0" algn="ctr">
              <a:spcBef>
                <a:spcPts val="0"/>
              </a:spcBef>
              <a:spcAft>
                <a:spcPts val="0"/>
              </a:spcAft>
              <a:buNone/>
            </a:pPr>
            <a:endParaRPr lang="en-US" sz="1050" b="1" dirty="0">
              <a:solidFill>
                <a:srgbClr val="1F203C"/>
              </a:solidFill>
              <a:latin typeface="Calibri" panose="020F0502020204030204" pitchFamily="34" charset="0"/>
              <a:ea typeface="Manrope"/>
              <a:cs typeface="Calibri" panose="020F0502020204030204" pitchFamily="34" charset="0"/>
            </a:endParaRPr>
          </a:p>
          <a:p>
            <a:pPr algn="ctr"/>
            <a:endParaRPr lang="en-US" sz="1050" dirty="0">
              <a:ea typeface="Manrope"/>
            </a:endParaRPr>
          </a:p>
        </p:txBody>
      </p:sp>
      <p:sp>
        <p:nvSpPr>
          <p:cNvPr id="74" name="Google Shape;74;p14"/>
          <p:cNvSpPr txBox="1"/>
          <p:nvPr/>
        </p:nvSpPr>
        <p:spPr>
          <a:xfrm>
            <a:off x="7322531" y="2641793"/>
            <a:ext cx="1605900" cy="23121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algn="ctr"/>
            <a:r>
              <a:rPr lang="en-GB" sz="1200" b="1" dirty="0">
                <a:latin typeface="Calibri" panose="020F0502020204030204" pitchFamily="34" charset="0"/>
                <a:cs typeface="Calibri" panose="020F0502020204030204" pitchFamily="34" charset="0"/>
              </a:rPr>
              <a:t>PE</a:t>
            </a:r>
          </a:p>
          <a:p>
            <a:pPr algn="ctr"/>
            <a:r>
              <a:rPr lang="en-GB" sz="1100" dirty="0">
                <a:latin typeface="Calibri"/>
                <a:ea typeface="Calibri"/>
                <a:cs typeface="Calibri"/>
              </a:rPr>
              <a:t>We will be focusing on routines such as  self-care routines and asking why we need to keep healthy and clean?</a:t>
            </a:r>
            <a:endParaRPr lang="en-GB" sz="1100" dirty="0">
              <a:latin typeface="Calibri"/>
              <a:cs typeface="Calibri"/>
            </a:endParaRPr>
          </a:p>
          <a:p>
            <a:pPr algn="ctr"/>
            <a:r>
              <a:rPr lang="en-GB" sz="1100" dirty="0">
                <a:latin typeface="Calibri"/>
                <a:ea typeface="Calibri"/>
                <a:cs typeface="Calibri"/>
              </a:rPr>
              <a:t>We will also be developing independent lunchtime routines and use of cutlery.</a:t>
            </a:r>
            <a:endParaRPr lang="en-GB" sz="1100">
              <a:latin typeface="Calibri"/>
              <a:cs typeface="Calibri"/>
            </a:endParaRPr>
          </a:p>
          <a:p>
            <a:pPr algn="ctr"/>
            <a:r>
              <a:rPr lang="en-GB" sz="1100" dirty="0">
                <a:latin typeface="Calibri"/>
                <a:ea typeface="Calibri"/>
                <a:cs typeface="Calibri"/>
              </a:rPr>
              <a:t>In PE we will join in with warm-ups, cool downs and listening games.</a:t>
            </a:r>
            <a:endParaRPr lang="en-GB" sz="1100" dirty="0">
              <a:latin typeface="Calibri"/>
              <a:cs typeface="Calibri"/>
            </a:endParaRPr>
          </a:p>
          <a:p>
            <a:pPr algn="ctr"/>
            <a:endParaRPr lang="en-GB" sz="1200" b="1" i="0" u="none" strike="noStrike" dirty="0">
              <a:effectLst/>
              <a:latin typeface="Calibri" panose="020F0502020204030204" pitchFamily="34" charset="0"/>
              <a:cs typeface="Calibri" panose="020F0502020204030204" pitchFamily="34" charset="0"/>
            </a:endParaRPr>
          </a:p>
          <a:p>
            <a:pPr fontAlgn="base"/>
            <a:endParaRPr lang="en-GB" sz="1050" dirty="0">
              <a:latin typeface="Calibri" panose="020F0502020204030204" pitchFamily="34" charset="0"/>
              <a:cs typeface="Calibri" panose="020F0502020204030204" pitchFamily="34" charset="0"/>
            </a:endParaRPr>
          </a:p>
          <a:p>
            <a:pPr algn="ctr"/>
            <a:endParaRPr lang="en-GB" sz="1000" b="1" dirty="0"/>
          </a:p>
        </p:txBody>
      </p:sp>
    </p:spTree>
    <p:extLst>
      <p:ext uri="{BB962C8B-B14F-4D97-AF65-F5344CB8AC3E}">
        <p14:creationId xmlns:p14="http://schemas.microsoft.com/office/powerpoint/2010/main" val="350055338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7abdfc6-d75b-4724-9171-9c7f4ff1edb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5D9CEDD96A1134092BBB6262A1C11D3" ma:contentTypeVersion="15" ma:contentTypeDescription="Create a new document." ma:contentTypeScope="" ma:versionID="0f65c0c171b721b8bc8fe8d573474bb8">
  <xsd:schema xmlns:xsd="http://www.w3.org/2001/XMLSchema" xmlns:xs="http://www.w3.org/2001/XMLSchema" xmlns:p="http://schemas.microsoft.com/office/2006/metadata/properties" xmlns:ns3="57abdfc6-d75b-4724-9171-9c7f4ff1edb6" xmlns:ns4="4ad45f0f-da4e-4522-b5fe-e8f591590205" targetNamespace="http://schemas.microsoft.com/office/2006/metadata/properties" ma:root="true" ma:fieldsID="5def1d06210f11a5eb9b0a6026d5e159" ns3:_="" ns4:_="">
    <xsd:import namespace="57abdfc6-d75b-4724-9171-9c7f4ff1edb6"/>
    <xsd:import namespace="4ad45f0f-da4e-4522-b5fe-e8f591590205"/>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GenerationTime" minOccurs="0"/>
                <xsd:element ref="ns3:MediaServiceEventHashCode" minOccurs="0"/>
                <xsd:element ref="ns3:_activity" minOccurs="0"/>
                <xsd:element ref="ns4:SharedWithUsers" minOccurs="0"/>
                <xsd:element ref="ns4:SharedWithDetails" minOccurs="0"/>
                <xsd:element ref="ns4:SharingHintHash" minOccurs="0"/>
                <xsd:element ref="ns3:MediaServiceOCR"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abdfc6-d75b-4724-9171-9c7f4ff1e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_activity" ma:index="15" nillable="true" ma:displayName="_activity" ma:hidden="true" ma:internalName="_activity">
      <xsd:simpleType>
        <xsd:restriction base="dms:Note"/>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ad45f0f-da4e-4522-b5fe-e8f59159020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957E1A-54E7-45DE-B132-475E313F117E}">
  <ds:schemaRefs>
    <ds:schemaRef ds:uri="4ad45f0f-da4e-4522-b5fe-e8f591590205"/>
    <ds:schemaRef ds:uri="http://purl.org/dc/terms/"/>
    <ds:schemaRef ds:uri="http://schemas.microsoft.com/office/2006/metadata/properties"/>
    <ds:schemaRef ds:uri="http://purl.org/dc/dcmitype/"/>
    <ds:schemaRef ds:uri="http://schemas.microsoft.com/office/infopath/2007/PartnerControls"/>
    <ds:schemaRef ds:uri="http://www.w3.org/XML/1998/namespace"/>
    <ds:schemaRef ds:uri="http://schemas.microsoft.com/office/2006/documentManagement/types"/>
    <ds:schemaRef ds:uri="http://schemas.openxmlformats.org/package/2006/metadata/core-properties"/>
    <ds:schemaRef ds:uri="57abdfc6-d75b-4724-9171-9c7f4ff1edb6"/>
    <ds:schemaRef ds:uri="http://purl.org/dc/elements/1.1/"/>
  </ds:schemaRefs>
</ds:datastoreItem>
</file>

<file path=customXml/itemProps2.xml><?xml version="1.0" encoding="utf-8"?>
<ds:datastoreItem xmlns:ds="http://schemas.openxmlformats.org/officeDocument/2006/customXml" ds:itemID="{7B3F1D41-0592-4FFE-A8A8-639D8AE181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abdfc6-d75b-4724-9171-9c7f4ff1edb6"/>
    <ds:schemaRef ds:uri="4ad45f0f-da4e-4522-b5fe-e8f59159020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78C6F7-2C72-4879-B7AD-1EECA0D0716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2845</TotalTime>
  <Words>622</Words>
  <Application>Microsoft Office PowerPoint</Application>
  <PresentationFormat>On-screen Show (16:9)</PresentationFormat>
  <Paragraphs>53</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Georgia</vt:lpstr>
      <vt:lpstr>Lato</vt:lpstr>
      <vt:lpstr>Manrope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Reece Lyle</dc:creator>
  <cp:lastModifiedBy>Lisa Breen</cp:lastModifiedBy>
  <cp:revision>132</cp:revision>
  <dcterms:modified xsi:type="dcterms:W3CDTF">2026-09-17T13:45:17Z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0x01010045D9CEDD96A1134092BBB6262A1C11D3</vt:lpwstr>
  </property>
</Properties>
</file>