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notesMasterIdLst>
    <p:notesMasterId r:id="rId16"/>
  </p:notesMasterIdLst>
  <p:sldIdLst>
    <p:sldId id="476" r:id="rId2"/>
    <p:sldId id="474" r:id="rId3"/>
    <p:sldId id="475" r:id="rId4"/>
    <p:sldId id="265" r:id="rId5"/>
    <p:sldId id="257" r:id="rId6"/>
    <p:sldId id="258" r:id="rId7"/>
    <p:sldId id="266" r:id="rId8"/>
    <p:sldId id="259" r:id="rId9"/>
    <p:sldId id="260" r:id="rId10"/>
    <p:sldId id="261" r:id="rId11"/>
    <p:sldId id="483" r:id="rId12"/>
    <p:sldId id="484" r:id="rId13"/>
    <p:sldId id="263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89D"/>
    <a:srgbClr val="009DD8"/>
    <a:srgbClr val="1B7B3C"/>
    <a:srgbClr val="F1463E"/>
    <a:srgbClr val="F9423A"/>
    <a:srgbClr val="6CC24A"/>
    <a:srgbClr val="FFFFFF"/>
    <a:srgbClr val="F94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Medium Style 4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Dark Style 1 –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–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05"/>
    <p:restoredTop sz="95721"/>
  </p:normalViewPr>
  <p:slideViewPr>
    <p:cSldViewPr snapToGrid="0" snapToObjects="1">
      <p:cViewPr varScale="1">
        <p:scale>
          <a:sx n="85" d="100"/>
          <a:sy n="85" d="100"/>
        </p:scale>
        <p:origin x="61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82" d="100"/>
          <a:sy n="82" d="100"/>
        </p:scale>
        <p:origin x="27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oley" userId="397a72bb-04e1-4efd-9992-00962b4136ba" providerId="ADAL" clId="{031F40C5-66D6-4782-A203-D182A752358D}"/>
    <pc:docChg chg="custSel modSld">
      <pc:chgData name="Mrs Coley" userId="397a72bb-04e1-4efd-9992-00962b4136ba" providerId="ADAL" clId="{031F40C5-66D6-4782-A203-D182A752358D}" dt="2024-09-09T19:42:23.086" v="159" actId="20577"/>
      <pc:docMkLst>
        <pc:docMk/>
      </pc:docMkLst>
      <pc:sldChg chg="modSp mod">
        <pc:chgData name="Mrs Coley" userId="397a72bb-04e1-4efd-9992-00962b4136ba" providerId="ADAL" clId="{031F40C5-66D6-4782-A203-D182A752358D}" dt="2024-09-09T19:32:41.701" v="74" actId="5793"/>
        <pc:sldMkLst>
          <pc:docMk/>
          <pc:sldMk cId="3408853650" sldId="263"/>
        </pc:sldMkLst>
        <pc:spChg chg="mod">
          <ac:chgData name="Mrs Coley" userId="397a72bb-04e1-4efd-9992-00962b4136ba" providerId="ADAL" clId="{031F40C5-66D6-4782-A203-D182A752358D}" dt="2024-09-09T19:32:41.701" v="74" actId="5793"/>
          <ac:spMkLst>
            <pc:docMk/>
            <pc:sldMk cId="3408853650" sldId="263"/>
            <ac:spMk id="3" creationId="{5764F844-6604-88DD-6027-D2693DBEB86C}"/>
          </ac:spMkLst>
        </pc:spChg>
      </pc:sldChg>
      <pc:sldChg chg="modSp mod">
        <pc:chgData name="Mrs Coley" userId="397a72bb-04e1-4efd-9992-00962b4136ba" providerId="ADAL" clId="{031F40C5-66D6-4782-A203-D182A752358D}" dt="2024-09-09T19:42:23.086" v="159" actId="20577"/>
        <pc:sldMkLst>
          <pc:docMk/>
          <pc:sldMk cId="563663656" sldId="264"/>
        </pc:sldMkLst>
        <pc:graphicFrameChg chg="modGraphic">
          <ac:chgData name="Mrs Coley" userId="397a72bb-04e1-4efd-9992-00962b4136ba" providerId="ADAL" clId="{031F40C5-66D6-4782-A203-D182A752358D}" dt="2024-09-09T19:42:23.086" v="159" actId="20577"/>
          <ac:graphicFrameMkLst>
            <pc:docMk/>
            <pc:sldMk cId="563663656" sldId="264"/>
            <ac:graphicFrameMk id="4" creationId="{2563F6BD-7354-C0D6-1E85-05E738C26FB5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8E04D-C6C9-9F4C-8465-520FE92C9D55}" type="datetimeFigureOut">
              <a:rPr lang="en-US" smtClean="0"/>
              <a:t>9/9/2024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75BC79-C234-F44A-A056-C4EA45687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82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8179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066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9/9/2024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33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19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03759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78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63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734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161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687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49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629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FEE69-178E-C0B4-BD6C-664CE1E48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0465" y="503180"/>
            <a:ext cx="7991069" cy="1345269"/>
          </a:xfrm>
        </p:spPr>
        <p:txBody>
          <a:bodyPr>
            <a:noAutofit/>
          </a:bodyPr>
          <a:lstStyle/>
          <a:p>
            <a:pPr algn="ctr"/>
            <a:r>
              <a:rPr lang="en-US" sz="7200" dirty="0">
                <a:solidFill>
                  <a:srgbClr val="F1463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Welcome to Year 3</a:t>
            </a:r>
          </a:p>
        </p:txBody>
      </p:sp>
      <p:pic>
        <p:nvPicPr>
          <p:cNvPr id="5" name="Picture 4" descr="A logo with red people&#10;&#10;Description automatically generated">
            <a:extLst>
              <a:ext uri="{FF2B5EF4-FFF2-40B4-BE49-F238E27FC236}">
                <a16:creationId xmlns:a16="http://schemas.microsoft.com/office/drawing/2014/main" id="{6AE2FE2B-361B-4F93-098B-5A6B15476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586" y="2654929"/>
            <a:ext cx="3117071" cy="3699891"/>
          </a:xfrm>
          <a:prstGeom prst="rect">
            <a:avLst/>
          </a:prstGeom>
        </p:spPr>
      </p:pic>
      <p:pic>
        <p:nvPicPr>
          <p:cNvPr id="7" name="Picture 6" descr="A logo with blue and white text&#10;&#10;Description automatically generated">
            <a:extLst>
              <a:ext uri="{FF2B5EF4-FFF2-40B4-BE49-F238E27FC236}">
                <a16:creationId xmlns:a16="http://schemas.microsoft.com/office/drawing/2014/main" id="{FDB59088-8F2D-636B-8FE6-736A38BF07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0014" y="3241224"/>
            <a:ext cx="6121400" cy="25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25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F393CFC-876E-D54F-F091-4BD057330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309916"/>
              </p:ext>
            </p:extLst>
          </p:nvPr>
        </p:nvGraphicFramePr>
        <p:xfrm>
          <a:off x="591312" y="1488925"/>
          <a:ext cx="11009376" cy="5086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2344">
                  <a:extLst>
                    <a:ext uri="{9D8B030D-6E8A-4147-A177-3AD203B41FA5}">
                      <a16:colId xmlns:a16="http://schemas.microsoft.com/office/drawing/2014/main" val="3471545554"/>
                    </a:ext>
                  </a:extLst>
                </a:gridCol>
                <a:gridCol w="2752344">
                  <a:extLst>
                    <a:ext uri="{9D8B030D-6E8A-4147-A177-3AD203B41FA5}">
                      <a16:colId xmlns:a16="http://schemas.microsoft.com/office/drawing/2014/main" val="3317682678"/>
                    </a:ext>
                  </a:extLst>
                </a:gridCol>
                <a:gridCol w="2752344">
                  <a:extLst>
                    <a:ext uri="{9D8B030D-6E8A-4147-A177-3AD203B41FA5}">
                      <a16:colId xmlns:a16="http://schemas.microsoft.com/office/drawing/2014/main" val="2282063548"/>
                    </a:ext>
                  </a:extLst>
                </a:gridCol>
                <a:gridCol w="2752344">
                  <a:extLst>
                    <a:ext uri="{9D8B030D-6E8A-4147-A177-3AD203B41FA5}">
                      <a16:colId xmlns:a16="http://schemas.microsoft.com/office/drawing/2014/main" val="1018562354"/>
                    </a:ext>
                  </a:extLst>
                </a:gridCol>
              </a:tblGrid>
              <a:tr h="74987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North Lincs Hub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Haxey</a:t>
                      </a:r>
                    </a:p>
                  </a:txBody>
                  <a:tcPr anchor="ctr">
                    <a:solidFill>
                      <a:srgbClr val="F942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St. Martin’s </a:t>
                      </a:r>
                    </a:p>
                  </a:txBody>
                  <a:tcPr anchor="ctr"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West Butterwick</a:t>
                      </a:r>
                    </a:p>
                  </a:txBody>
                  <a:tcPr anchor="ctr">
                    <a:solidFill>
                      <a:srgbClr val="009D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588710"/>
                  </a:ext>
                </a:extLst>
              </a:tr>
              <a:tr h="1496423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</a:t>
                      </a:r>
                      <a:r>
                        <a:rPr lang="en-US" b="1" dirty="0"/>
                        <a:t> D Callaghan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(Executive Headteacher)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Miss S Melding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(Head of School)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</a:t>
                      </a:r>
                      <a:r>
                        <a:rPr lang="en-US" b="1" dirty="0"/>
                        <a:t> R Lyle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(Head of School)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Miss S Melding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(Head of School)</a:t>
                      </a:r>
                    </a:p>
                  </a:txBody>
                  <a:tcPr anchor="ctr">
                    <a:solidFill>
                      <a:srgbClr val="009DD8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5569226"/>
                  </a:ext>
                </a:extLst>
              </a:tr>
              <a:tr h="1392621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J Murray 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1700" dirty="0"/>
                        <a:t>(Senior Leader &amp; SENDCo)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N White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1700" dirty="0"/>
                        <a:t>(Senior Leader &amp; DDSL)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</a:t>
                      </a:r>
                      <a:r>
                        <a:rPr lang="en-US" b="1" dirty="0"/>
                        <a:t> R Simpson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sz="1700" dirty="0"/>
                        <a:t>(Senior Leader &amp; DDSL)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E Nile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sz="1700" dirty="0"/>
                        <a:t>(Senior Leader &amp; DSL)</a:t>
                      </a:r>
                    </a:p>
                  </a:txBody>
                  <a:tcPr anchor="ctr">
                    <a:solidFill>
                      <a:srgbClr val="009DD8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3079"/>
                  </a:ext>
                </a:extLst>
              </a:tr>
              <a:tr h="1322237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H Callaghan</a:t>
                      </a:r>
                    </a:p>
                    <a:p>
                      <a:pPr algn="ctr"/>
                      <a:endParaRPr lang="en-US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/>
                        <a:t>(Senior Leader &amp; DDSL)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rgbClr val="009DD8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821064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381B38-9A13-B7B4-C6C1-7ACC2F837469}"/>
              </a:ext>
            </a:extLst>
          </p:cNvPr>
          <p:cNvSpPr txBox="1"/>
          <p:nvPr/>
        </p:nvSpPr>
        <p:spPr>
          <a:xfrm>
            <a:off x="1243584" y="282357"/>
            <a:ext cx="9704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Infinity Academies Trust </a:t>
            </a:r>
          </a:p>
          <a:p>
            <a:pPr algn="ctr"/>
            <a:r>
              <a:rPr lang="en-US" sz="3600" b="1" dirty="0"/>
              <a:t>North Lincolnshire School Leaders </a:t>
            </a:r>
          </a:p>
        </p:txBody>
      </p:sp>
    </p:spTree>
    <p:extLst>
      <p:ext uri="{BB962C8B-B14F-4D97-AF65-F5344CB8AC3E}">
        <p14:creationId xmlns:p14="http://schemas.microsoft.com/office/powerpoint/2010/main" val="2643345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F393CFC-876E-D54F-F091-4BD057330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504589"/>
              </p:ext>
            </p:extLst>
          </p:nvPr>
        </p:nvGraphicFramePr>
        <p:xfrm>
          <a:off x="917448" y="1158395"/>
          <a:ext cx="10357104" cy="5320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368">
                  <a:extLst>
                    <a:ext uri="{9D8B030D-6E8A-4147-A177-3AD203B41FA5}">
                      <a16:colId xmlns:a16="http://schemas.microsoft.com/office/drawing/2014/main" val="3317682678"/>
                    </a:ext>
                  </a:extLst>
                </a:gridCol>
                <a:gridCol w="3452368">
                  <a:extLst>
                    <a:ext uri="{9D8B030D-6E8A-4147-A177-3AD203B41FA5}">
                      <a16:colId xmlns:a16="http://schemas.microsoft.com/office/drawing/2014/main" val="2282063548"/>
                    </a:ext>
                  </a:extLst>
                </a:gridCol>
                <a:gridCol w="3452368">
                  <a:extLst>
                    <a:ext uri="{9D8B030D-6E8A-4147-A177-3AD203B41FA5}">
                      <a16:colId xmlns:a16="http://schemas.microsoft.com/office/drawing/2014/main" val="1018562354"/>
                    </a:ext>
                  </a:extLst>
                </a:gridCol>
              </a:tblGrid>
              <a:tr h="79071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Haxey</a:t>
                      </a:r>
                    </a:p>
                  </a:txBody>
                  <a:tcPr anchor="ctr">
                    <a:solidFill>
                      <a:srgbClr val="F942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St. Martin’s </a:t>
                      </a:r>
                    </a:p>
                  </a:txBody>
                  <a:tcPr anchor="ctr"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West Butterwick</a:t>
                      </a:r>
                    </a:p>
                  </a:txBody>
                  <a:tcPr anchor="ctr">
                    <a:solidFill>
                      <a:srgbClr val="009D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588710"/>
                  </a:ext>
                </a:extLst>
              </a:tr>
              <a:tr h="111371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Miss S Melding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/>
                        <a:t>Mr</a:t>
                      </a:r>
                      <a:r>
                        <a:rPr lang="en-US" sz="2400" b="1" dirty="0"/>
                        <a:t> R Lyle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/>
                        <a:t>Mrs</a:t>
                      </a:r>
                      <a:r>
                        <a:rPr lang="en-US" sz="2400" b="1" dirty="0"/>
                        <a:t> E Nile</a:t>
                      </a:r>
                    </a:p>
                  </a:txBody>
                  <a:tcPr anchor="ctr">
                    <a:solidFill>
                      <a:srgbClr val="009DD8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5569226"/>
                  </a:ext>
                </a:extLst>
              </a:tr>
              <a:tr h="1113719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Mrs</a:t>
                      </a:r>
                      <a:r>
                        <a:rPr lang="en-US" sz="2400" b="0" dirty="0"/>
                        <a:t> N White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</a:t>
                      </a:r>
                      <a:r>
                        <a:rPr lang="en-US" sz="2400" b="0" dirty="0"/>
                        <a:t> R Simpson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/>
                        <a:t>Mrs</a:t>
                      </a:r>
                      <a:r>
                        <a:rPr lang="en-US" sz="2400" b="0" dirty="0"/>
                        <a:t> H Callaghan</a:t>
                      </a:r>
                    </a:p>
                  </a:txBody>
                  <a:tcPr anchor="ctr">
                    <a:solidFill>
                      <a:srgbClr val="009DD8">
                        <a:alpha val="2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3079"/>
                  </a:ext>
                </a:extLst>
              </a:tr>
              <a:tr h="1141165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Mrs</a:t>
                      </a:r>
                      <a:r>
                        <a:rPr lang="en-US" sz="2400" b="0" dirty="0"/>
                        <a:t> L Coley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/>
                        <a:t>Mr</a:t>
                      </a:r>
                      <a:r>
                        <a:rPr lang="en-US" sz="2400" b="0" dirty="0"/>
                        <a:t> D Callaghan</a:t>
                      </a:r>
                    </a:p>
                    <a:p>
                      <a:pPr algn="ctr"/>
                      <a:endParaRPr lang="en-US" sz="2400" b="0" dirty="0"/>
                    </a:p>
                  </a:txBody>
                  <a:tcPr anchor="ctr">
                    <a:solidFill>
                      <a:srgbClr val="6CC24A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Miss S Melding</a:t>
                      </a:r>
                    </a:p>
                    <a:p>
                      <a:pPr algn="ctr"/>
                      <a:endParaRPr lang="en-US" sz="2400" b="0" dirty="0"/>
                    </a:p>
                  </a:txBody>
                  <a:tcPr anchor="ctr">
                    <a:solidFill>
                      <a:srgbClr val="009DD8">
                        <a:alpha val="2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8210649"/>
                  </a:ext>
                </a:extLst>
              </a:tr>
              <a:tr h="1113719">
                <a:tc>
                  <a:txBody>
                    <a:bodyPr/>
                    <a:lstStyle/>
                    <a:p>
                      <a:pPr algn="ctr"/>
                      <a:endParaRPr lang="en-US" sz="2400" b="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Mrs</a:t>
                      </a:r>
                      <a:r>
                        <a:rPr lang="en-US" sz="2400" b="0" dirty="0"/>
                        <a:t> J Murray</a:t>
                      </a:r>
                    </a:p>
                  </a:txBody>
                  <a:tcPr anchor="ctr">
                    <a:solidFill>
                      <a:srgbClr val="6CC24A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962045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381B38-9A13-B7B4-C6C1-7ACC2F837469}"/>
              </a:ext>
            </a:extLst>
          </p:cNvPr>
          <p:cNvSpPr txBox="1"/>
          <p:nvPr/>
        </p:nvSpPr>
        <p:spPr>
          <a:xfrm>
            <a:off x="1243584" y="379010"/>
            <a:ext cx="9704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Designated Safeguarding Leads</a:t>
            </a:r>
          </a:p>
        </p:txBody>
      </p:sp>
    </p:spTree>
    <p:extLst>
      <p:ext uri="{BB962C8B-B14F-4D97-AF65-F5344CB8AC3E}">
        <p14:creationId xmlns:p14="http://schemas.microsoft.com/office/powerpoint/2010/main" val="2177843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Who’s Who?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Class Teacher(s): 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Mrs Coley</a:t>
            </a:r>
          </a:p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Support Staff:  </a:t>
            </a: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Other Adults: 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Sports Coach – First Steps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25303E6F-2077-196C-17BB-A419C7462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73E9E4EF-28B4-8517-BEBE-2E0E2B4F25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8C42A369-979F-CA83-7E46-7A8B989011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36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 lnSpcReduction="10000"/>
          </a:bodyPr>
          <a:lstStyle/>
          <a:p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Doors Open:  </a:t>
            </a:r>
            <a:r>
              <a:rPr lang="en-US" sz="5400" dirty="0">
                <a:latin typeface="Calibri" panose="020F0502020204030204" pitchFamily="34" charset="0"/>
                <a:cs typeface="Calibri" panose="020F0502020204030204" pitchFamily="34" charset="0"/>
              </a:rPr>
              <a:t>8.40am</a:t>
            </a:r>
          </a:p>
          <a:p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School Ends:  </a:t>
            </a:r>
            <a:r>
              <a:rPr lang="en-US" sz="5400" dirty="0">
                <a:latin typeface="Calibri" panose="020F0502020204030204" pitchFamily="34" charset="0"/>
                <a:cs typeface="Calibri" panose="020F0502020204030204" pitchFamily="34" charset="0"/>
              </a:rPr>
              <a:t>3.15pm</a:t>
            </a:r>
          </a:p>
          <a:p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All children to be dropped off and collected from the playground, unless signed consent is given to walk/cycle home alone (Years 5 &amp; 6 only).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B50CBF20-42FB-08D9-935F-D19F23A6C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11F931B0-F8F5-5FB8-29D7-AAA0CB2CE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CB724616-15C9-B23F-C6B6-38C5F9BAE2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80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School 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6" y="1603247"/>
            <a:ext cx="9554933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White short- or long-sleeved shirt or polo shirt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cardigan or jumper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shorts, trousers, skirt, or pinafore (no leggings or jeggings)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and white checked summer dress or playsuit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Smart, flat black shoes (no boots, trainers or sandals)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red tights to be worn with grey skirt or pinafore only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white socks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School tie (optional)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Wrist watch (no smart watches)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One pair </a:t>
            </a: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small, flat, stud earrings (must be removed for PE)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6BC708EA-D6F3-B5AA-23DC-AD44C9681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74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PE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polo shirt – Haxey logo or plain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PE/sports shorts or cycle shorts – (no sports brand/team logo)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Trainers/</a:t>
            </a:r>
            <a:r>
              <a:rPr lang="en-US" sz="24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plimsolls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5240" indent="-1524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 cold weather, outdoor PE kit may comprise of: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sweatshirt – Haxey logo or plain (no sports brand/team logos or hoodies/zip up jackets and </a:t>
            </a:r>
            <a:r>
              <a:rPr lang="en-US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black tops)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joggers or leggings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44FFD68F-51FA-8524-5CC2-8F23C1ACE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8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Earrings &amp;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Earrings may </a:t>
            </a:r>
            <a:r>
              <a:rPr lang="en-GB" sz="2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not </a:t>
            </a:r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be worn for Physical Education, without exception.  The taping of earrings is </a:t>
            </a:r>
            <a:r>
              <a:rPr lang="en-GB" sz="2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not </a:t>
            </a:r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a suitable substitute for removing earrings.  When having ears pierced for the first time, this should be planned for the start of the 6-week summer holiday period in order to allow the necessary time before earrings can be removed.  Members of staff cannot remove/put earrings back in.</a:t>
            </a:r>
            <a:endParaRPr lang="en-GB" sz="28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FA7EA1E5-A615-B888-12B5-486E54089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21DA805B-489C-4FF1-892F-2B53E34ACE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24FF945D-1610-8C3B-2F2E-CDFFA920E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27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PE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Tuesdays </a:t>
            </a:r>
            <a:r>
              <a:rPr lang="en-GB" sz="48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&amp;</a:t>
            </a:r>
            <a:r>
              <a:rPr lang="en-GB" sz="48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 Wednesdays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However, PE kit should be brought into school on a </a:t>
            </a:r>
            <a:r>
              <a:rPr lang="en-GB" sz="30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Monday</a:t>
            </a: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 and kept in school until </a:t>
            </a:r>
            <a:r>
              <a:rPr lang="en-GB" sz="30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Friday</a:t>
            </a: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 in case of any unexpected changes and/or additional PE sessions. 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4ADC929A-D8F0-1F80-6D46-931D4B47B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FC998F64-325E-C499-C8E7-511240956C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235A9172-C432-46B1-F742-E567F31784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831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Homework will consist of weekly: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34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Reading</a:t>
            </a:r>
          </a:p>
          <a:p>
            <a:pPr marL="742950" marR="0" lvl="1" indent="-234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Spellings</a:t>
            </a:r>
          </a:p>
          <a:p>
            <a:pPr marL="742950" marR="0" lvl="1" indent="-234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Mental Maths/</a:t>
            </a:r>
            <a:r>
              <a:rPr lang="en-GB" sz="24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Times Tables</a:t>
            </a:r>
          </a:p>
          <a:p>
            <a:pPr marL="508000"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This will be set </a:t>
            </a:r>
            <a:r>
              <a:rPr lang="en-GB" sz="24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every Friday </a:t>
            </a: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to be completed and handed in by </a:t>
            </a:r>
            <a:r>
              <a:rPr lang="en-GB" sz="24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the following Thursday. 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0E3565F6-B805-000C-E6C5-3CAC7AECD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8FCD5095-3147-2D6A-4033-A957B121AD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02252022-32C9-3CD7-ADB6-FDE26CCAA3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240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The Importance of Reading with Children - TaleBlade">
            <a:extLst>
              <a:ext uri="{FF2B5EF4-FFF2-40B4-BE49-F238E27FC236}">
                <a16:creationId xmlns:a16="http://schemas.microsoft.com/office/drawing/2014/main" id="{F825274E-050D-D838-9884-475F3729F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/>
          <a:stretch/>
        </p:blipFill>
        <p:spPr bwMode="auto">
          <a:xfrm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65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221482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Curriculum Focus </a:t>
            </a:r>
            <a:r>
              <a:rPr lang="en-US" sz="4800" b="0" i="1" dirty="0">
                <a:latin typeface="Calibri" panose="020F0502020204030204" pitchFamily="34" charset="0"/>
                <a:cs typeface="Calibri" panose="020F0502020204030204" pitchFamily="34" charset="0"/>
              </a:rPr>
              <a:t>(Autumn Term)</a:t>
            </a: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D3AC0FCF-DAEC-2A33-5271-48633C0AD9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280651"/>
              </p:ext>
            </p:extLst>
          </p:nvPr>
        </p:nvGraphicFramePr>
        <p:xfrm>
          <a:off x="562927" y="999532"/>
          <a:ext cx="8952548" cy="53289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7411">
                  <a:extLst>
                    <a:ext uri="{9D8B030D-6E8A-4147-A177-3AD203B41FA5}">
                      <a16:colId xmlns:a16="http://schemas.microsoft.com/office/drawing/2014/main" val="1124146748"/>
                    </a:ext>
                  </a:extLst>
                </a:gridCol>
                <a:gridCol w="6815137">
                  <a:extLst>
                    <a:ext uri="{9D8B030D-6E8A-4147-A177-3AD203B41FA5}">
                      <a16:colId xmlns:a16="http://schemas.microsoft.com/office/drawing/2014/main" val="10874613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Focus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8231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Narrative (adventure), Poetry linked to National Poetry Day, recount (journal), letters, information text,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598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/>
                        <a:t>Maths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Place Value, Addition and Subtraction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5590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Rocks, Animals including humans (nutrition, skeletons and muscles)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546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Stone Age to Iron 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8875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UK (settlements, map work, human &amp; physical features)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476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Monochromatic art – drawing texture and faces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56644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God - Hinduism – key figures in Hindu stories and sacred texts</a:t>
                      </a:r>
                    </a:p>
                    <a:p>
                      <a:r>
                        <a:rPr lang="en-US" dirty="0"/>
                        <a:t>God – Islam – Allah and visual symbols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905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Dance, invasion games, fitness, indoor games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51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PSHE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Being me in my world</a:t>
                      </a:r>
                    </a:p>
                    <a:p>
                      <a:r>
                        <a:rPr lang="en-US" dirty="0"/>
                        <a:t>Celebrating difference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7381404"/>
                  </a:ext>
                </a:extLst>
              </a:tr>
            </a:tbl>
          </a:graphicData>
        </a:graphic>
      </p:graphicFrame>
      <p:pic>
        <p:nvPicPr>
          <p:cNvPr id="3" name="Picture 2" descr="A logo with red people&#10;&#10;Description automatically generated">
            <a:extLst>
              <a:ext uri="{FF2B5EF4-FFF2-40B4-BE49-F238E27FC236}">
                <a16:creationId xmlns:a16="http://schemas.microsoft.com/office/drawing/2014/main" id="{D007F40D-A830-3D12-C547-0A4768463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FCE4C9BC-4719-D478-A85A-F3400EFAF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7A059BD3-7BF9-D201-4308-1053DE91FD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27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Educational Visit/Residential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r>
              <a:rPr 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To be confirmed…</a:t>
            </a:r>
          </a:p>
        </p:txBody>
      </p:sp>
      <p:pic>
        <p:nvPicPr>
          <p:cNvPr id="4" name="Picture 3" descr="A logo with red people&#10;&#10;Description automatically generated">
            <a:extLst>
              <a:ext uri="{FF2B5EF4-FFF2-40B4-BE49-F238E27FC236}">
                <a16:creationId xmlns:a16="http://schemas.microsoft.com/office/drawing/2014/main" id="{993FDCA4-D5B1-1C53-035E-F62FC844E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F4870A28-304F-8F6B-03C9-1108D597F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18994AD6-B1B5-96FC-D607-1B08E869F3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53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Key Dates &amp; Events</a:t>
            </a: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2563F6BD-7354-C0D6-1E85-05E738C26F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962972"/>
              </p:ext>
            </p:extLst>
          </p:nvPr>
        </p:nvGraphicFramePr>
        <p:xfrm>
          <a:off x="562926" y="1591203"/>
          <a:ext cx="8652512" cy="3483305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326256">
                  <a:extLst>
                    <a:ext uri="{9D8B030D-6E8A-4147-A177-3AD203B41FA5}">
                      <a16:colId xmlns:a16="http://schemas.microsoft.com/office/drawing/2014/main" val="1806580134"/>
                    </a:ext>
                  </a:extLst>
                </a:gridCol>
                <a:gridCol w="4326256">
                  <a:extLst>
                    <a:ext uri="{9D8B030D-6E8A-4147-A177-3AD203B41FA5}">
                      <a16:colId xmlns:a16="http://schemas.microsoft.com/office/drawing/2014/main" val="596382499"/>
                    </a:ext>
                  </a:extLst>
                </a:gridCol>
              </a:tblGrid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7691173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Harvest Festival in 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Thursday 26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September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731445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Break up for half-term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Friday 18 October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387351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Children return to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Monday 28 October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703292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Remembrance (</a:t>
                      </a:r>
                      <a:r>
                        <a:rPr lang="en-US"/>
                        <a:t>school council)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November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893621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Break up for Christmas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Friday 20 December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351322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Children return to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Monday 6 January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063699"/>
                  </a:ext>
                </a:extLst>
              </a:tr>
            </a:tbl>
          </a:graphicData>
        </a:graphic>
      </p:graphicFrame>
      <p:pic>
        <p:nvPicPr>
          <p:cNvPr id="3" name="Picture 2" descr="A logo with red people&#10;&#10;Description automatically generated">
            <a:extLst>
              <a:ext uri="{FF2B5EF4-FFF2-40B4-BE49-F238E27FC236}">
                <a16:creationId xmlns:a16="http://schemas.microsoft.com/office/drawing/2014/main" id="{021C0CEA-681E-28FE-114E-1817FA1E8C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860" y="221482"/>
            <a:ext cx="1667139" cy="1978855"/>
          </a:xfrm>
          <a:prstGeom prst="rect">
            <a:avLst/>
          </a:prstGeom>
        </p:spPr>
      </p:pic>
      <p:pic>
        <p:nvPicPr>
          <p:cNvPr id="6" name="Picture 5" descr="A green outline of a person riding a horse&#10;&#10;Description automatically generated">
            <a:extLst>
              <a:ext uri="{FF2B5EF4-FFF2-40B4-BE49-F238E27FC236}">
                <a16:creationId xmlns:a16="http://schemas.microsoft.com/office/drawing/2014/main" id="{243250D6-BCAD-CD57-A18A-A2DFB48FF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393" y="2370313"/>
            <a:ext cx="1349680" cy="2117373"/>
          </a:xfrm>
          <a:prstGeom prst="rect">
            <a:avLst/>
          </a:prstGeom>
        </p:spPr>
      </p:pic>
      <p:pic>
        <p:nvPicPr>
          <p:cNvPr id="8" name="Picture 7" descr="A logo with blue flowers and a cross&#10;&#10;Description automatically generated">
            <a:extLst>
              <a:ext uri="{FF2B5EF4-FFF2-40B4-BE49-F238E27FC236}">
                <a16:creationId xmlns:a16="http://schemas.microsoft.com/office/drawing/2014/main" id="{8E9AFEDD-5D6F-4282-84C6-8249DE4C44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2488" y="4649755"/>
            <a:ext cx="1757881" cy="19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63656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LightSeedLeftStep">
      <a:dk1>
        <a:srgbClr val="000000"/>
      </a:dk1>
      <a:lt1>
        <a:srgbClr val="FFFFFF"/>
      </a:lt1>
      <a:dk2>
        <a:srgbClr val="243541"/>
      </a:dk2>
      <a:lt2>
        <a:srgbClr val="E2E8E3"/>
      </a:lt2>
      <a:accent1>
        <a:srgbClr val="D884C7"/>
      </a:accent1>
      <a:accent2>
        <a:srgbClr val="B969D0"/>
      </a:accent2>
      <a:accent3>
        <a:srgbClr val="A384D8"/>
      </a:accent3>
      <a:accent4>
        <a:srgbClr val="696ED0"/>
      </a:accent4>
      <a:accent5>
        <a:srgbClr val="7CA6D5"/>
      </a:accent5>
      <a:accent6>
        <a:srgbClr val="5DAEB9"/>
      </a:accent6>
      <a:hlink>
        <a:srgbClr val="568E61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11152</TotalTime>
  <Words>687</Words>
  <Application>Microsoft Office PowerPoint</Application>
  <PresentationFormat>Widescreen</PresentationFormat>
  <Paragraphs>137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Meiryo</vt:lpstr>
      <vt:lpstr>Arial</vt:lpstr>
      <vt:lpstr>Calibri</vt:lpstr>
      <vt:lpstr>Corbel</vt:lpstr>
      <vt:lpstr>Symbol</vt:lpstr>
      <vt:lpstr>SketchLinesVTI</vt:lpstr>
      <vt:lpstr>Welcome to Year 3</vt:lpstr>
      <vt:lpstr>PowerPoint Presentation</vt:lpstr>
      <vt:lpstr>PowerPoint Presentation</vt:lpstr>
      <vt:lpstr>Who’s Who?</vt:lpstr>
      <vt:lpstr>The School Day</vt:lpstr>
      <vt:lpstr>School Uniform</vt:lpstr>
      <vt:lpstr>PE Kit</vt:lpstr>
      <vt:lpstr>Earrings &amp; PE</vt:lpstr>
      <vt:lpstr>PE Days</vt:lpstr>
      <vt:lpstr>Homework</vt:lpstr>
      <vt:lpstr>PowerPoint Presentation</vt:lpstr>
      <vt:lpstr>Curriculum Focus (Autumn Term)</vt:lpstr>
      <vt:lpstr>Educational Visit/Residential</vt:lpstr>
      <vt:lpstr>Key Dates &amp; Events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back!</dc:title>
  <dc:creator>Daniel Callaghan</dc:creator>
  <cp:lastModifiedBy>Mrs Coley</cp:lastModifiedBy>
  <cp:revision>67</cp:revision>
  <dcterms:created xsi:type="dcterms:W3CDTF">2022-07-18T11:45:13Z</dcterms:created>
  <dcterms:modified xsi:type="dcterms:W3CDTF">2024-09-09T19:43:34Z</dcterms:modified>
</cp:coreProperties>
</file>